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61" r:id="rId3"/>
    <p:sldId id="262" r:id="rId4"/>
    <p:sldId id="263" r:id="rId5"/>
    <p:sldId id="264" r:id="rId6"/>
    <p:sldId id="265" r:id="rId7"/>
    <p:sldId id="257" r:id="rId8"/>
    <p:sldId id="258" r:id="rId9"/>
    <p:sldId id="259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888DB-B2B9-4542-A354-021AD60A70C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6300B-FE8E-40D8-A7AF-37A7742C7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300B-FE8E-40D8-A7AF-37A7742C77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2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300B-FE8E-40D8-A7AF-37A7742C77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7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448434-483C-4F70-9F48-69902F018ADC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25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36E95-C55B-41A6-BFFF-3177B2EF0694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Microlap.jpg</a:t>
            </a:r>
          </a:p>
        </p:txBody>
      </p:sp>
    </p:spTree>
    <p:extLst>
      <p:ext uri="{BB962C8B-B14F-4D97-AF65-F5344CB8AC3E}">
        <p14:creationId xmlns:p14="http://schemas.microsoft.com/office/powerpoint/2010/main" val="364413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C45788-B86C-432C-83D5-0BEE410B27CB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57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849E1-7EF7-421C-A2A6-FC0FD722C568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952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8F256-6F3B-4CA5-9529-C46143CFAAF4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2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E71D7-F389-4D54-8D44-EA450BD5F961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0199F1-FB61-4186-B391-75ABDAE795C2}" type="slidenum">
              <a:rPr lang="en-US" sz="1200" i="0" u="none">
                <a:solidFill>
                  <a:schemeClr val="tx1"/>
                </a:solidFill>
                <a:latin typeface="Calibri" pitchFamily="34" charset="0"/>
              </a:rPr>
              <a:pPr algn="r"/>
              <a:t>7</a:t>
            </a:fld>
            <a:endParaRPr lang="en-US" sz="1200" i="0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Microlapper Transparent.gif</a:t>
            </a:r>
          </a:p>
        </p:txBody>
      </p:sp>
    </p:spTree>
    <p:extLst>
      <p:ext uri="{BB962C8B-B14F-4D97-AF65-F5344CB8AC3E}">
        <p14:creationId xmlns:p14="http://schemas.microsoft.com/office/powerpoint/2010/main" val="4072958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1FD3C3-2768-4763-A3DE-1B78B20AC295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E59E7B7-A9DD-4653-996B-6BDA8ABE1431}" type="slidenum">
              <a:rPr lang="en-US" sz="1200" i="0" u="none">
                <a:solidFill>
                  <a:schemeClr val="tx1"/>
                </a:solidFill>
                <a:latin typeface="Calibri" pitchFamily="34" charset="0"/>
              </a:rPr>
              <a:pPr algn="r"/>
              <a:t>8</a:t>
            </a:fld>
            <a:endParaRPr lang="en-US" sz="1200" i="0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Depth Profiling Scorched Composite 2.jnb; Spectra at Various Depths graph</a:t>
            </a:r>
          </a:p>
        </p:txBody>
      </p:sp>
    </p:spTree>
    <p:extLst>
      <p:ext uri="{BB962C8B-B14F-4D97-AF65-F5344CB8AC3E}">
        <p14:creationId xmlns:p14="http://schemas.microsoft.com/office/powerpoint/2010/main" val="3893302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E157E-78F5-4E1A-A2A7-290F90E13590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4B63362-F0DB-493A-ACF1-D82179320545}" type="slidenum">
              <a:rPr lang="en-US" sz="1200" i="0" u="none">
                <a:solidFill>
                  <a:schemeClr val="tx1"/>
                </a:solidFill>
                <a:latin typeface="Calibri" pitchFamily="34" charset="0"/>
              </a:rPr>
              <a:pPr algn="r"/>
              <a:t>9</a:t>
            </a:fld>
            <a:endParaRPr lang="en-US" sz="1200" i="0" u="none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Scorched Composite Peaks Ratio.gif (from Depth Profiling Scorched Composite 2.jnb)</a:t>
            </a:r>
          </a:p>
        </p:txBody>
      </p:sp>
    </p:spTree>
    <p:extLst>
      <p:ext uri="{BB962C8B-B14F-4D97-AF65-F5344CB8AC3E}">
        <p14:creationId xmlns:p14="http://schemas.microsoft.com/office/powerpoint/2010/main" val="120413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A25E8-CC22-46C1-AD56-B1A3192899A5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8B88A-2122-49C0-B0DA-B93991730A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26" Type="http://schemas.openxmlformats.org/officeDocument/2006/relationships/image" Target="../media/image27.emf"/><Relationship Id="rId39" Type="http://schemas.openxmlformats.org/officeDocument/2006/relationships/image" Target="../media/image40.emf"/><Relationship Id="rId21" Type="http://schemas.openxmlformats.org/officeDocument/2006/relationships/image" Target="../media/image22.emf"/><Relationship Id="rId34" Type="http://schemas.openxmlformats.org/officeDocument/2006/relationships/image" Target="../media/image35.emf"/><Relationship Id="rId42" Type="http://schemas.openxmlformats.org/officeDocument/2006/relationships/image" Target="../media/image43.emf"/><Relationship Id="rId47" Type="http://schemas.openxmlformats.org/officeDocument/2006/relationships/image" Target="../media/image48.emf"/><Relationship Id="rId50" Type="http://schemas.openxmlformats.org/officeDocument/2006/relationships/image" Target="../media/image51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emf"/><Relationship Id="rId29" Type="http://schemas.openxmlformats.org/officeDocument/2006/relationships/image" Target="../media/image30.emf"/><Relationship Id="rId11" Type="http://schemas.openxmlformats.org/officeDocument/2006/relationships/image" Target="../media/image12.emf"/><Relationship Id="rId24" Type="http://schemas.openxmlformats.org/officeDocument/2006/relationships/image" Target="../media/image25.emf"/><Relationship Id="rId32" Type="http://schemas.openxmlformats.org/officeDocument/2006/relationships/image" Target="../media/image33.emf"/><Relationship Id="rId37" Type="http://schemas.openxmlformats.org/officeDocument/2006/relationships/image" Target="../media/image38.emf"/><Relationship Id="rId40" Type="http://schemas.openxmlformats.org/officeDocument/2006/relationships/image" Target="../media/image41.emf"/><Relationship Id="rId45" Type="http://schemas.openxmlformats.org/officeDocument/2006/relationships/image" Target="../media/image46.emf"/><Relationship Id="rId53" Type="http://schemas.openxmlformats.org/officeDocument/2006/relationships/image" Target="../media/image54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19" Type="http://schemas.openxmlformats.org/officeDocument/2006/relationships/image" Target="../media/image20.emf"/><Relationship Id="rId31" Type="http://schemas.openxmlformats.org/officeDocument/2006/relationships/image" Target="../media/image32.emf"/><Relationship Id="rId44" Type="http://schemas.openxmlformats.org/officeDocument/2006/relationships/image" Target="../media/image45.emf"/><Relationship Id="rId52" Type="http://schemas.openxmlformats.org/officeDocument/2006/relationships/image" Target="../media/image53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Relationship Id="rId22" Type="http://schemas.openxmlformats.org/officeDocument/2006/relationships/image" Target="../media/image23.emf"/><Relationship Id="rId27" Type="http://schemas.openxmlformats.org/officeDocument/2006/relationships/image" Target="../media/image28.emf"/><Relationship Id="rId30" Type="http://schemas.openxmlformats.org/officeDocument/2006/relationships/image" Target="../media/image31.emf"/><Relationship Id="rId35" Type="http://schemas.openxmlformats.org/officeDocument/2006/relationships/image" Target="../media/image36.emf"/><Relationship Id="rId43" Type="http://schemas.openxmlformats.org/officeDocument/2006/relationships/image" Target="../media/image44.emf"/><Relationship Id="rId48" Type="http://schemas.openxmlformats.org/officeDocument/2006/relationships/image" Target="../media/image49.emf"/><Relationship Id="rId8" Type="http://schemas.openxmlformats.org/officeDocument/2006/relationships/image" Target="../media/image9.emf"/><Relationship Id="rId51" Type="http://schemas.openxmlformats.org/officeDocument/2006/relationships/image" Target="../media/image52.emf"/><Relationship Id="rId3" Type="http://schemas.openxmlformats.org/officeDocument/2006/relationships/image" Target="../media/image4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5" Type="http://schemas.openxmlformats.org/officeDocument/2006/relationships/image" Target="../media/image26.emf"/><Relationship Id="rId33" Type="http://schemas.openxmlformats.org/officeDocument/2006/relationships/image" Target="../media/image34.emf"/><Relationship Id="rId38" Type="http://schemas.openxmlformats.org/officeDocument/2006/relationships/image" Target="../media/image39.emf"/><Relationship Id="rId46" Type="http://schemas.openxmlformats.org/officeDocument/2006/relationships/image" Target="../media/image47.emf"/><Relationship Id="rId20" Type="http://schemas.openxmlformats.org/officeDocument/2006/relationships/image" Target="../media/image21.emf"/><Relationship Id="rId41" Type="http://schemas.openxmlformats.org/officeDocument/2006/relationships/image" Target="../media/image42.emf"/><Relationship Id="rId54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5" Type="http://schemas.openxmlformats.org/officeDocument/2006/relationships/image" Target="../media/image16.emf"/><Relationship Id="rId23" Type="http://schemas.openxmlformats.org/officeDocument/2006/relationships/image" Target="../media/image24.emf"/><Relationship Id="rId28" Type="http://schemas.openxmlformats.org/officeDocument/2006/relationships/image" Target="../media/image29.emf"/><Relationship Id="rId36" Type="http://schemas.openxmlformats.org/officeDocument/2006/relationships/image" Target="../media/image37.emf"/><Relationship Id="rId49" Type="http://schemas.openxmlformats.org/officeDocument/2006/relationships/image" Target="../media/image5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solidFill>
                  <a:srgbClr val="0000EA"/>
                </a:solidFill>
              </a:rPr>
              <a:t>MicroLap</a:t>
            </a:r>
            <a:r>
              <a:rPr lang="en-US" sz="5400" dirty="0" smtClean="0">
                <a:solidFill>
                  <a:srgbClr val="0000EA"/>
                </a:solidFill>
              </a:rPr>
              <a:t> Technology </a:t>
            </a:r>
            <a:endParaRPr lang="en-US" sz="5400" dirty="0">
              <a:solidFill>
                <a:srgbClr val="0000EA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1316673"/>
            <a:ext cx="8229600" cy="69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Depth Profiling of Composition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2133600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samples are too opaque to allow the IR beam to penetrate to the depth of interest. Spectral overlaps may also interfere with depth profiling.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these cases a micro-lapping approach allows spectra to be measured layer-by-layer.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other cases micro-lapping can be used to calibrate  PAS non destructive depth profiling during methods development.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EA"/>
                </a:solidFill>
              </a:rPr>
              <a:t>Additional Information Can Be Found</a:t>
            </a:r>
            <a:br>
              <a:rPr lang="en-US" dirty="0" smtClean="0">
                <a:solidFill>
                  <a:srgbClr val="0000EA"/>
                </a:solidFill>
              </a:rPr>
            </a:br>
            <a:r>
              <a:rPr lang="en-US" dirty="0" smtClean="0">
                <a:solidFill>
                  <a:srgbClr val="0000EA"/>
                </a:solidFill>
              </a:rPr>
              <a:t>in the MTEC Applications Library:</a:t>
            </a:r>
            <a:endParaRPr lang="en-US" dirty="0">
              <a:solidFill>
                <a:srgbClr val="0000E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209800"/>
            <a:ext cx="7543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800" dirty="0" err="1" smtClean="0">
                <a:solidFill>
                  <a:srgbClr val="0000EA"/>
                </a:solidFill>
              </a:rPr>
              <a:t>Microlap</a:t>
            </a:r>
            <a:r>
              <a:rPr lang="en-US" sz="2800" dirty="0" smtClean="0">
                <a:solidFill>
                  <a:srgbClr val="0000EA"/>
                </a:solidFill>
              </a:rPr>
              <a:t> Depth Profiling of a Paper Coating</a:t>
            </a:r>
          </a:p>
          <a:p>
            <a:endParaRPr lang="en-US" sz="2800" dirty="0">
              <a:solidFill>
                <a:srgbClr val="0000EA"/>
              </a:solidFill>
            </a:endParaRPr>
          </a:p>
          <a:p>
            <a:r>
              <a:rPr lang="en-US" sz="2800" dirty="0" err="1" smtClean="0">
                <a:solidFill>
                  <a:srgbClr val="0000EA"/>
                </a:solidFill>
              </a:rPr>
              <a:t>MicroLap</a:t>
            </a:r>
            <a:r>
              <a:rPr lang="en-US" sz="2800" dirty="0" smtClean="0">
                <a:solidFill>
                  <a:srgbClr val="0000EA"/>
                </a:solidFill>
              </a:rPr>
              <a:t> Depth Profiling of Automobile Paint Weathering</a:t>
            </a:r>
            <a:endParaRPr lang="en-US" sz="2800" dirty="0">
              <a:solidFill>
                <a:srgbClr val="0000EA"/>
              </a:solidFill>
            </a:endParaRPr>
          </a:p>
          <a:p>
            <a:endParaRPr lang="en-US" sz="2800" dirty="0">
              <a:solidFill>
                <a:srgbClr val="0000EA"/>
              </a:solidFill>
            </a:endParaRPr>
          </a:p>
          <a:p>
            <a:r>
              <a:rPr lang="en-US" sz="2800" dirty="0" smtClean="0">
                <a:solidFill>
                  <a:srgbClr val="0000EA"/>
                </a:solidFill>
              </a:rPr>
              <a:t>Quantitative Depth Profiling Saturation-Equalized </a:t>
            </a:r>
            <a:r>
              <a:rPr lang="en-US" sz="2800" dirty="0" err="1" smtClean="0">
                <a:solidFill>
                  <a:srgbClr val="0000EA"/>
                </a:solidFill>
              </a:rPr>
              <a:t>Photoacoustic</a:t>
            </a:r>
            <a:r>
              <a:rPr lang="en-US" sz="2800" dirty="0" smtClean="0">
                <a:solidFill>
                  <a:srgbClr val="0000EA"/>
                </a:solidFill>
              </a:rPr>
              <a:t> Spectra</a:t>
            </a:r>
            <a:endParaRPr lang="en-US" sz="2800" dirty="0">
              <a:solidFill>
                <a:srgbClr val="0000EA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</a:rPr>
              <a:t>Depth Profiling Using the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</a:rPr>
              <a:t>MicroLap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</a:rPr>
              <a:t> Process</a:t>
            </a:r>
          </a:p>
        </p:txBody>
      </p:sp>
      <p:pic>
        <p:nvPicPr>
          <p:cNvPr id="27651" name="Picture 3" descr="fts_7000_research_ft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886200"/>
            <a:ext cx="22860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8" name="Arc 6"/>
          <p:cNvSpPr>
            <a:spLocks/>
          </p:cNvSpPr>
          <p:nvPr/>
        </p:nvSpPr>
        <p:spPr bwMode="auto">
          <a:xfrm rot="-23880461">
            <a:off x="2743200" y="1219200"/>
            <a:ext cx="2898775" cy="2370138"/>
          </a:xfrm>
          <a:custGeom>
            <a:avLst/>
            <a:gdLst>
              <a:gd name="G0" fmla="+- 5679 0 0"/>
              <a:gd name="G1" fmla="+- 21600 0 0"/>
              <a:gd name="G2" fmla="+- 21600 0 0"/>
              <a:gd name="T0" fmla="*/ 0 w 27248"/>
              <a:gd name="T1" fmla="*/ 760 h 21600"/>
              <a:gd name="T2" fmla="*/ 27248 w 27248"/>
              <a:gd name="T3" fmla="*/ 20441 h 21600"/>
              <a:gd name="T4" fmla="*/ 5679 w 2724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48" h="21600" fill="none" extrusionOk="0">
                <a:moveTo>
                  <a:pt x="-1" y="759"/>
                </a:moveTo>
                <a:cubicBezTo>
                  <a:pt x="1850" y="255"/>
                  <a:pt x="3760" y="-1"/>
                  <a:pt x="5679" y="0"/>
                </a:cubicBezTo>
                <a:cubicBezTo>
                  <a:pt x="17157" y="0"/>
                  <a:pt x="26631" y="8978"/>
                  <a:pt x="27247" y="20441"/>
                </a:cubicBezTo>
              </a:path>
              <a:path w="27248" h="21600" stroke="0" extrusionOk="0">
                <a:moveTo>
                  <a:pt x="-1" y="759"/>
                </a:moveTo>
                <a:cubicBezTo>
                  <a:pt x="1850" y="255"/>
                  <a:pt x="3760" y="-1"/>
                  <a:pt x="5679" y="0"/>
                </a:cubicBezTo>
                <a:cubicBezTo>
                  <a:pt x="17157" y="0"/>
                  <a:pt x="26631" y="8978"/>
                  <a:pt x="27247" y="20441"/>
                </a:cubicBezTo>
                <a:lnTo>
                  <a:pt x="5679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479" name="Arc 7"/>
          <p:cNvSpPr>
            <a:spLocks/>
          </p:cNvSpPr>
          <p:nvPr/>
        </p:nvSpPr>
        <p:spPr bwMode="auto">
          <a:xfrm rot="5400000">
            <a:off x="5686425" y="4314825"/>
            <a:ext cx="1352550" cy="1447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324"/>
              <a:gd name="T1" fmla="*/ 0 h 21600"/>
              <a:gd name="T2" fmla="*/ 21324 w 21324"/>
              <a:gd name="T3" fmla="*/ 18156 h 21600"/>
              <a:gd name="T4" fmla="*/ 0 w 2132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24" h="21600" fill="none" extrusionOk="0">
                <a:moveTo>
                  <a:pt x="-1" y="0"/>
                </a:moveTo>
                <a:cubicBezTo>
                  <a:pt x="10599" y="0"/>
                  <a:pt x="19633" y="7691"/>
                  <a:pt x="21323" y="18156"/>
                </a:cubicBezTo>
              </a:path>
              <a:path w="21324" h="21600" stroke="0" extrusionOk="0">
                <a:moveTo>
                  <a:pt x="-1" y="0"/>
                </a:moveTo>
                <a:cubicBezTo>
                  <a:pt x="10599" y="0"/>
                  <a:pt x="19633" y="7691"/>
                  <a:pt x="21323" y="18156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480" name="Arc 8"/>
          <p:cNvSpPr>
            <a:spLocks/>
          </p:cNvSpPr>
          <p:nvPr/>
        </p:nvSpPr>
        <p:spPr bwMode="auto">
          <a:xfrm rot="10800000">
            <a:off x="1466850" y="4267200"/>
            <a:ext cx="1522413" cy="1447800"/>
          </a:xfrm>
          <a:custGeom>
            <a:avLst/>
            <a:gdLst>
              <a:gd name="G0" fmla="+- 2679 0 0"/>
              <a:gd name="G1" fmla="+- 21600 0 0"/>
              <a:gd name="G2" fmla="+- 21600 0 0"/>
              <a:gd name="T0" fmla="*/ 0 w 23986"/>
              <a:gd name="T1" fmla="*/ 167 h 21600"/>
              <a:gd name="T2" fmla="*/ 23986 w 23986"/>
              <a:gd name="T3" fmla="*/ 18054 h 21600"/>
              <a:gd name="T4" fmla="*/ 2679 w 2398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986" h="21600" fill="none" extrusionOk="0">
                <a:moveTo>
                  <a:pt x="-1" y="166"/>
                </a:moveTo>
                <a:cubicBezTo>
                  <a:pt x="888" y="55"/>
                  <a:pt x="1783" y="-1"/>
                  <a:pt x="2679" y="0"/>
                </a:cubicBezTo>
                <a:cubicBezTo>
                  <a:pt x="13239" y="0"/>
                  <a:pt x="22252" y="7636"/>
                  <a:pt x="23985" y="18054"/>
                </a:cubicBezTo>
              </a:path>
              <a:path w="23986" h="21600" stroke="0" extrusionOk="0">
                <a:moveTo>
                  <a:pt x="-1" y="166"/>
                </a:moveTo>
                <a:cubicBezTo>
                  <a:pt x="888" y="55"/>
                  <a:pt x="1783" y="-1"/>
                  <a:pt x="2679" y="0"/>
                </a:cubicBezTo>
                <a:cubicBezTo>
                  <a:pt x="13239" y="0"/>
                  <a:pt x="22252" y="7636"/>
                  <a:pt x="23985" y="18054"/>
                </a:cubicBezTo>
                <a:lnTo>
                  <a:pt x="2679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481" name="Line 9"/>
          <p:cNvSpPr>
            <a:spLocks noChangeShapeType="1"/>
          </p:cNvSpPr>
          <p:nvPr/>
        </p:nvSpPr>
        <p:spPr bwMode="auto">
          <a:xfrm flipH="1" flipV="1">
            <a:off x="7086600" y="4210050"/>
            <a:ext cx="0" cy="228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482" name="Line 10"/>
          <p:cNvSpPr>
            <a:spLocks noChangeShapeType="1"/>
          </p:cNvSpPr>
          <p:nvPr/>
        </p:nvSpPr>
        <p:spPr bwMode="auto">
          <a:xfrm flipH="1">
            <a:off x="2209800" y="2362200"/>
            <a:ext cx="228600" cy="228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483" name="Line 11"/>
          <p:cNvSpPr>
            <a:spLocks noChangeShapeType="1"/>
          </p:cNvSpPr>
          <p:nvPr/>
        </p:nvSpPr>
        <p:spPr bwMode="auto">
          <a:xfrm flipV="1">
            <a:off x="2819400" y="5713412"/>
            <a:ext cx="22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3657600"/>
            <a:ext cx="197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EA"/>
                </a:solidFill>
              </a:rPr>
              <a:t>1. Measure Thickness</a:t>
            </a:r>
            <a:endParaRPr lang="en-US" sz="1600" dirty="0">
              <a:solidFill>
                <a:srgbClr val="0000E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7600" y="6172200"/>
            <a:ext cx="197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EA"/>
                </a:solidFill>
              </a:rPr>
              <a:t>2. Measure Spectrum</a:t>
            </a:r>
            <a:endParaRPr lang="en-US" sz="1600" dirty="0">
              <a:solidFill>
                <a:srgbClr val="0000E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7129" y="3810000"/>
            <a:ext cx="1593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EA"/>
                </a:solidFill>
              </a:rPr>
              <a:t>3. Lap off a Layer</a:t>
            </a:r>
            <a:endParaRPr lang="en-US" sz="1600" dirty="0">
              <a:solidFill>
                <a:srgbClr val="0000EA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0400" y="1905000"/>
            <a:ext cx="216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EA"/>
                </a:solidFill>
              </a:rPr>
              <a:t>4. Repeat layer by Layer</a:t>
            </a:r>
            <a:endParaRPr lang="en-US" sz="1600" dirty="0">
              <a:solidFill>
                <a:srgbClr val="0000EA"/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4"/>
          <a:stretch>
            <a:fillRect/>
          </a:stretch>
        </p:blipFill>
        <p:spPr>
          <a:xfrm>
            <a:off x="6064328" y="1892116"/>
            <a:ext cx="2165271" cy="1856387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5"/>
          <a:stretch>
            <a:fillRect/>
          </a:stretch>
        </p:blipFill>
        <p:spPr>
          <a:xfrm>
            <a:off x="692868" y="1752601"/>
            <a:ext cx="1516931" cy="187535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248400" y="3429000"/>
            <a:ext cx="990600" cy="0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>
                <a:solidFill>
                  <a:srgbClr val="0000FF"/>
                </a:solidFill>
                <a:latin typeface="Arial" pitchFamily="34" charset="0"/>
              </a:rPr>
              <a:t>MTEC </a:t>
            </a:r>
            <a:r>
              <a:rPr lang="en-US" sz="4800" dirty="0" err="1" smtClean="0">
                <a:solidFill>
                  <a:srgbClr val="0000FF"/>
                </a:solidFill>
                <a:latin typeface="Arial" pitchFamily="34" charset="0"/>
              </a:rPr>
              <a:t>MicroLapper</a:t>
            </a:r>
            <a:r>
              <a:rPr lang="en-US" sz="4800" dirty="0" smtClean="0">
                <a:solidFill>
                  <a:srgbClr val="0000FF"/>
                </a:solidFill>
                <a:latin typeface="Arial" pitchFamily="34" charset="0"/>
              </a:rPr>
              <a:t> and Thickness Gage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1905000"/>
            <a:ext cx="3886199" cy="358139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638800" y="1905000"/>
            <a:ext cx="2362200" cy="35450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4724400"/>
            <a:ext cx="1524000" cy="228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 flipV="1">
            <a:off x="3124200" y="2286000"/>
            <a:ext cx="3048000" cy="152400"/>
          </a:xfrm>
          <a:prstGeom prst="rect">
            <a:avLst/>
          </a:prstGeom>
          <a:solidFill>
            <a:srgbClr val="1CE11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499" name="Rectangle 3"/>
          <p:cNvSpPr>
            <a:spLocks noChangeArrowheads="1"/>
          </p:cNvSpPr>
          <p:nvPr/>
        </p:nvSpPr>
        <p:spPr bwMode="auto">
          <a:xfrm flipV="1">
            <a:off x="3124200" y="2438400"/>
            <a:ext cx="3048000" cy="76200"/>
          </a:xfrm>
          <a:prstGeom prst="rect">
            <a:avLst/>
          </a:prstGeom>
          <a:solidFill>
            <a:srgbClr val="FE12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00" name="Rectangle 4"/>
          <p:cNvSpPr>
            <a:spLocks noChangeArrowheads="1"/>
          </p:cNvSpPr>
          <p:nvPr/>
        </p:nvSpPr>
        <p:spPr bwMode="auto">
          <a:xfrm flipV="1">
            <a:off x="3124200" y="2514600"/>
            <a:ext cx="3048000" cy="76200"/>
          </a:xfrm>
          <a:prstGeom prst="rect">
            <a:avLst/>
          </a:prstGeom>
          <a:solidFill>
            <a:srgbClr val="2E0EE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01" name="Rectangle 5"/>
          <p:cNvSpPr>
            <a:spLocks noChangeArrowheads="1"/>
          </p:cNvSpPr>
          <p:nvPr/>
        </p:nvSpPr>
        <p:spPr bwMode="auto">
          <a:xfrm flipV="1">
            <a:off x="3124200" y="2590800"/>
            <a:ext cx="3048000" cy="152400"/>
          </a:xfrm>
          <a:prstGeom prst="rect">
            <a:avLst/>
          </a:prstGeom>
          <a:solidFill>
            <a:srgbClr val="D535D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02" name="Rectangle 6"/>
          <p:cNvSpPr>
            <a:spLocks noChangeArrowheads="1"/>
          </p:cNvSpPr>
          <p:nvPr/>
        </p:nvSpPr>
        <p:spPr bwMode="auto">
          <a:xfrm flipV="1">
            <a:off x="3124200" y="2743200"/>
            <a:ext cx="3048000" cy="76200"/>
          </a:xfrm>
          <a:prstGeom prst="rect">
            <a:avLst/>
          </a:prstGeom>
          <a:solidFill>
            <a:srgbClr val="2E0EE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03" name="Rectangle 7"/>
          <p:cNvSpPr>
            <a:spLocks noChangeArrowheads="1"/>
          </p:cNvSpPr>
          <p:nvPr/>
        </p:nvSpPr>
        <p:spPr bwMode="auto">
          <a:xfrm flipV="1">
            <a:off x="3124200" y="2819400"/>
            <a:ext cx="3048000" cy="76200"/>
          </a:xfrm>
          <a:prstGeom prst="rect">
            <a:avLst/>
          </a:prstGeom>
          <a:solidFill>
            <a:srgbClr val="FE12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04" name="Oval 8"/>
          <p:cNvSpPr>
            <a:spLocks noChangeArrowheads="1"/>
          </p:cNvSpPr>
          <p:nvPr/>
        </p:nvSpPr>
        <p:spPr bwMode="auto">
          <a:xfrm>
            <a:off x="3124200" y="3352800"/>
            <a:ext cx="3048000" cy="2895600"/>
          </a:xfrm>
          <a:prstGeom prst="ellipse">
            <a:avLst/>
          </a:prstGeom>
          <a:solidFill>
            <a:srgbClr val="FE12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914400" y="228600"/>
            <a:ext cx="74072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i="0" u="none">
                <a:latin typeface="Arial" pitchFamily="34" charset="0"/>
              </a:rPr>
              <a:t>Lapping Puck</a:t>
            </a:r>
          </a:p>
        </p:txBody>
      </p:sp>
      <p:sp>
        <p:nvSpPr>
          <p:cNvPr id="234506" name="Rectangle 10"/>
          <p:cNvSpPr>
            <a:spLocks noChangeArrowheads="1"/>
          </p:cNvSpPr>
          <p:nvPr/>
        </p:nvSpPr>
        <p:spPr bwMode="auto">
          <a:xfrm>
            <a:off x="3124200" y="1600200"/>
            <a:ext cx="3048000" cy="685800"/>
          </a:xfrm>
          <a:prstGeom prst="rect">
            <a:avLst/>
          </a:prstGeom>
          <a:solidFill>
            <a:srgbClr val="EDAE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07" name="Line 11"/>
          <p:cNvSpPr>
            <a:spLocks noChangeShapeType="1"/>
          </p:cNvSpPr>
          <p:nvPr/>
        </p:nvSpPr>
        <p:spPr bwMode="auto">
          <a:xfrm flipH="1" flipV="1">
            <a:off x="6172200" y="2971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08" name="Line 12"/>
          <p:cNvSpPr>
            <a:spLocks noChangeShapeType="1"/>
          </p:cNvSpPr>
          <p:nvPr/>
        </p:nvSpPr>
        <p:spPr bwMode="auto">
          <a:xfrm flipV="1">
            <a:off x="3124200" y="2971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09" name="Oval 13"/>
          <p:cNvSpPr>
            <a:spLocks noChangeArrowheads="1"/>
          </p:cNvSpPr>
          <p:nvPr/>
        </p:nvSpPr>
        <p:spPr bwMode="auto">
          <a:xfrm>
            <a:off x="4191000" y="1219200"/>
            <a:ext cx="914400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0" name="Rectangle 14"/>
          <p:cNvSpPr>
            <a:spLocks noChangeArrowheads="1"/>
          </p:cNvSpPr>
          <p:nvPr/>
        </p:nvSpPr>
        <p:spPr bwMode="auto">
          <a:xfrm>
            <a:off x="3886200" y="1066800"/>
            <a:ext cx="152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1" name="Line 15"/>
          <p:cNvSpPr>
            <a:spLocks noChangeShapeType="1"/>
          </p:cNvSpPr>
          <p:nvPr/>
        </p:nvSpPr>
        <p:spPr bwMode="auto">
          <a:xfrm>
            <a:off x="3886200" y="1600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2" name="Line 16"/>
          <p:cNvSpPr>
            <a:spLocks noChangeShapeType="1"/>
          </p:cNvSpPr>
          <p:nvPr/>
        </p:nvSpPr>
        <p:spPr bwMode="auto">
          <a:xfrm>
            <a:off x="3886200" y="1752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3" name="Line 17"/>
          <p:cNvSpPr>
            <a:spLocks noChangeShapeType="1"/>
          </p:cNvSpPr>
          <p:nvPr/>
        </p:nvSpPr>
        <p:spPr bwMode="auto">
          <a:xfrm>
            <a:off x="5105400" y="1752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4" name="Line 18"/>
          <p:cNvSpPr>
            <a:spLocks noChangeShapeType="1"/>
          </p:cNvSpPr>
          <p:nvPr/>
        </p:nvSpPr>
        <p:spPr bwMode="auto">
          <a:xfrm flipV="1">
            <a:off x="5410200" y="1600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5" name="Line 19"/>
          <p:cNvSpPr>
            <a:spLocks noChangeShapeType="1"/>
          </p:cNvSpPr>
          <p:nvPr/>
        </p:nvSpPr>
        <p:spPr bwMode="auto">
          <a:xfrm flipH="1">
            <a:off x="4724400" y="1219200"/>
            <a:ext cx="609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6" name="Line 20"/>
          <p:cNvSpPr>
            <a:spLocks noChangeShapeType="1"/>
          </p:cNvSpPr>
          <p:nvPr/>
        </p:nvSpPr>
        <p:spPr bwMode="auto">
          <a:xfrm>
            <a:off x="5334000" y="1219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7" name="Line 21"/>
          <p:cNvSpPr>
            <a:spLocks noChangeShapeType="1"/>
          </p:cNvSpPr>
          <p:nvPr/>
        </p:nvSpPr>
        <p:spPr bwMode="auto">
          <a:xfrm flipH="1">
            <a:off x="6248400" y="19812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8" name="Line 22"/>
          <p:cNvSpPr>
            <a:spLocks noChangeShapeType="1"/>
          </p:cNvSpPr>
          <p:nvPr/>
        </p:nvSpPr>
        <p:spPr bwMode="auto">
          <a:xfrm>
            <a:off x="2590800" y="2209800"/>
            <a:ext cx="533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19" name="Line 23"/>
          <p:cNvSpPr>
            <a:spLocks noChangeShapeType="1"/>
          </p:cNvSpPr>
          <p:nvPr/>
        </p:nvSpPr>
        <p:spPr bwMode="auto">
          <a:xfrm>
            <a:off x="2743200" y="2514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20" name="Line 24"/>
          <p:cNvSpPr>
            <a:spLocks noChangeShapeType="1"/>
          </p:cNvSpPr>
          <p:nvPr/>
        </p:nvSpPr>
        <p:spPr bwMode="auto">
          <a:xfrm>
            <a:off x="2743200" y="2895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21" name="Line 25"/>
          <p:cNvSpPr>
            <a:spLocks noChangeShapeType="1"/>
          </p:cNvSpPr>
          <p:nvPr/>
        </p:nvSpPr>
        <p:spPr bwMode="auto">
          <a:xfrm>
            <a:off x="2743200" y="2514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22" name="Line 26"/>
          <p:cNvSpPr>
            <a:spLocks noChangeShapeType="1"/>
          </p:cNvSpPr>
          <p:nvPr/>
        </p:nvSpPr>
        <p:spPr bwMode="auto">
          <a:xfrm flipH="1">
            <a:off x="2514600" y="2743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5562600" y="990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 u="none">
                <a:latin typeface="Arial" pitchFamily="34" charset="0"/>
              </a:rPr>
              <a:t>Ball Joint</a:t>
            </a:r>
          </a:p>
        </p:txBody>
      </p:sp>
      <p:sp>
        <p:nvSpPr>
          <p:cNvPr id="29724" name="Text Box 28"/>
          <p:cNvSpPr txBox="1">
            <a:spLocks noChangeArrowheads="1"/>
          </p:cNvSpPr>
          <p:nvPr/>
        </p:nvSpPr>
        <p:spPr bwMode="auto">
          <a:xfrm>
            <a:off x="6781800" y="1752600"/>
            <a:ext cx="91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0" u="none">
                <a:latin typeface="Arial" pitchFamily="34" charset="0"/>
              </a:rPr>
              <a:t>Puck</a:t>
            </a:r>
          </a:p>
        </p:txBody>
      </p:sp>
      <p:sp>
        <p:nvSpPr>
          <p:cNvPr id="29725" name="Text Box 29"/>
          <p:cNvSpPr txBox="1">
            <a:spLocks noChangeArrowheads="1"/>
          </p:cNvSpPr>
          <p:nvPr/>
        </p:nvSpPr>
        <p:spPr bwMode="auto">
          <a:xfrm>
            <a:off x="1066800" y="19812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0" u="none">
                <a:latin typeface="Arial" pitchFamily="34" charset="0"/>
              </a:rPr>
              <a:t>Adhesive</a:t>
            </a:r>
          </a:p>
        </p:txBody>
      </p:sp>
      <p:sp>
        <p:nvSpPr>
          <p:cNvPr id="29726" name="Text Box 30"/>
          <p:cNvSpPr txBox="1">
            <a:spLocks noChangeArrowheads="1"/>
          </p:cNvSpPr>
          <p:nvPr/>
        </p:nvSpPr>
        <p:spPr bwMode="auto">
          <a:xfrm>
            <a:off x="0" y="2514600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 u="none" dirty="0">
                <a:latin typeface="Arial" pitchFamily="34" charset="0"/>
              </a:rPr>
              <a:t> Polymer </a:t>
            </a:r>
            <a:r>
              <a:rPr lang="en-US" sz="2400" b="1" i="0" u="none" dirty="0" smtClean="0">
                <a:latin typeface="Arial" pitchFamily="34" charset="0"/>
              </a:rPr>
              <a:t>Layers</a:t>
            </a:r>
          </a:p>
          <a:p>
            <a:pPr algn="ctr"/>
            <a:r>
              <a:rPr lang="en-US" sz="2400" b="1" dirty="0">
                <a:latin typeface="Arial" pitchFamily="34" charset="0"/>
              </a:rPr>
              <a:t>o</a:t>
            </a:r>
            <a:r>
              <a:rPr lang="en-US" sz="2400" b="1" dirty="0" smtClean="0">
                <a:latin typeface="Arial" pitchFamily="34" charset="0"/>
              </a:rPr>
              <a:t>r Gradient</a:t>
            </a:r>
            <a:endParaRPr lang="en-US" sz="2400" b="1" i="0" u="none" dirty="0">
              <a:latin typeface="Arial" pitchFamily="34" charset="0"/>
            </a:endParaRPr>
          </a:p>
        </p:txBody>
      </p:sp>
      <p:sp>
        <p:nvSpPr>
          <p:cNvPr id="29727" name="Text Box 31"/>
          <p:cNvSpPr txBox="1">
            <a:spLocks noChangeArrowheads="1"/>
          </p:cNvSpPr>
          <p:nvPr/>
        </p:nvSpPr>
        <p:spPr bwMode="auto">
          <a:xfrm>
            <a:off x="6934200" y="3124200"/>
            <a:ext cx="13033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 u="none">
                <a:latin typeface="Arial" pitchFamily="34" charset="0"/>
              </a:rPr>
              <a:t>Lapped</a:t>
            </a:r>
          </a:p>
          <a:p>
            <a:r>
              <a:rPr lang="en-US" sz="2400" b="1" i="0" u="none">
                <a:latin typeface="Arial" pitchFamily="34" charset="0"/>
              </a:rPr>
              <a:t>Surface</a:t>
            </a:r>
          </a:p>
        </p:txBody>
      </p:sp>
      <p:sp>
        <p:nvSpPr>
          <p:cNvPr id="234528" name="Line 32"/>
          <p:cNvSpPr>
            <a:spLocks noChangeShapeType="1"/>
          </p:cNvSpPr>
          <p:nvPr/>
        </p:nvSpPr>
        <p:spPr bwMode="auto">
          <a:xfrm flipH="1" flipV="1">
            <a:off x="4953000" y="2971800"/>
            <a:ext cx="1066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29" name="Line 33"/>
          <p:cNvSpPr>
            <a:spLocks noChangeShapeType="1"/>
          </p:cNvSpPr>
          <p:nvPr/>
        </p:nvSpPr>
        <p:spPr bwMode="auto">
          <a:xfrm>
            <a:off x="6324600" y="3352800"/>
            <a:ext cx="533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30" name="Line 34"/>
          <p:cNvSpPr>
            <a:spLocks noChangeShapeType="1"/>
          </p:cNvSpPr>
          <p:nvPr/>
        </p:nvSpPr>
        <p:spPr bwMode="auto">
          <a:xfrm flipH="1">
            <a:off x="4953000" y="3962400"/>
            <a:ext cx="1066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31" name="Line 35"/>
          <p:cNvSpPr>
            <a:spLocks noChangeShapeType="1"/>
          </p:cNvSpPr>
          <p:nvPr/>
        </p:nvSpPr>
        <p:spPr bwMode="auto">
          <a:xfrm flipV="1">
            <a:off x="6324600" y="36576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32" name="Line 36"/>
          <p:cNvSpPr>
            <a:spLocks noChangeShapeType="1"/>
          </p:cNvSpPr>
          <p:nvPr/>
        </p:nvSpPr>
        <p:spPr bwMode="auto">
          <a:xfrm flipH="1">
            <a:off x="6172200" y="4191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533" name="Line 37"/>
          <p:cNvSpPr>
            <a:spLocks noChangeShapeType="1"/>
          </p:cNvSpPr>
          <p:nvPr/>
        </p:nvSpPr>
        <p:spPr bwMode="auto">
          <a:xfrm flipV="1">
            <a:off x="2743200" y="4191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34" name="Text Box 38"/>
          <p:cNvSpPr txBox="1">
            <a:spLocks noChangeArrowheads="1"/>
          </p:cNvSpPr>
          <p:nvPr/>
        </p:nvSpPr>
        <p:spPr bwMode="auto">
          <a:xfrm>
            <a:off x="1600200" y="3962400"/>
            <a:ext cx="1150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0" u="none">
                <a:latin typeface="Arial" pitchFamily="34" charset="0"/>
              </a:rPr>
              <a:t>10 mm</a:t>
            </a:r>
          </a:p>
        </p:txBody>
      </p:sp>
      <p:sp>
        <p:nvSpPr>
          <p:cNvPr id="29735" name="Text Box 39"/>
          <p:cNvSpPr txBox="1">
            <a:spLocks noChangeArrowheads="1"/>
          </p:cNvSpPr>
          <p:nvPr/>
        </p:nvSpPr>
        <p:spPr bwMode="auto">
          <a:xfrm>
            <a:off x="3962400" y="23622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 u="none">
                <a:solidFill>
                  <a:schemeClr val="bg1"/>
                </a:solidFill>
                <a:latin typeface="Arial" pitchFamily="34" charset="0"/>
              </a:rPr>
              <a:t>Sample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1981200" y="2438400"/>
            <a:ext cx="5486400" cy="3810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23" name="Oval 3"/>
          <p:cNvSpPr>
            <a:spLocks noChangeArrowheads="1"/>
          </p:cNvSpPr>
          <p:nvPr/>
        </p:nvSpPr>
        <p:spPr bwMode="auto">
          <a:xfrm>
            <a:off x="3657600" y="2514600"/>
            <a:ext cx="3733800" cy="3657600"/>
          </a:xfrm>
          <a:prstGeom prst="ellipse">
            <a:avLst/>
          </a:prstGeom>
          <a:solidFill>
            <a:srgbClr val="18F43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24" name="Oval 4"/>
          <p:cNvSpPr>
            <a:spLocks noChangeArrowheads="1"/>
          </p:cNvSpPr>
          <p:nvPr/>
        </p:nvSpPr>
        <p:spPr bwMode="auto">
          <a:xfrm>
            <a:off x="5257800" y="4114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25" name="Oval 5"/>
          <p:cNvSpPr>
            <a:spLocks noChangeArrowheads="1"/>
          </p:cNvSpPr>
          <p:nvPr/>
        </p:nvSpPr>
        <p:spPr bwMode="auto">
          <a:xfrm>
            <a:off x="2438400" y="4191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26" name="Oval 6"/>
          <p:cNvSpPr>
            <a:spLocks noChangeArrowheads="1"/>
          </p:cNvSpPr>
          <p:nvPr/>
        </p:nvSpPr>
        <p:spPr bwMode="auto">
          <a:xfrm>
            <a:off x="5943600" y="3200400"/>
            <a:ext cx="533400" cy="533400"/>
          </a:xfrm>
          <a:prstGeom prst="ellipse">
            <a:avLst/>
          </a:prstGeom>
          <a:solidFill>
            <a:srgbClr val="EDAE1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27" name="AutoShape 7"/>
          <p:cNvSpPr>
            <a:spLocks noChangeArrowheads="1"/>
          </p:cNvSpPr>
          <p:nvPr/>
        </p:nvSpPr>
        <p:spPr bwMode="auto">
          <a:xfrm rot="-901487">
            <a:off x="2197100" y="3654425"/>
            <a:ext cx="4421188" cy="6096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28" name="Oval 8"/>
          <p:cNvSpPr>
            <a:spLocks noChangeArrowheads="1"/>
          </p:cNvSpPr>
          <p:nvPr/>
        </p:nvSpPr>
        <p:spPr bwMode="auto">
          <a:xfrm>
            <a:off x="6096000" y="3352800"/>
            <a:ext cx="228600" cy="228600"/>
          </a:xfrm>
          <a:prstGeom prst="ellipse">
            <a:avLst/>
          </a:prstGeom>
          <a:solidFill>
            <a:srgbClr val="2E0EE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29" name="Arc 9"/>
          <p:cNvSpPr>
            <a:spLocks/>
          </p:cNvSpPr>
          <p:nvPr/>
        </p:nvSpPr>
        <p:spPr bwMode="auto">
          <a:xfrm rot="4317920">
            <a:off x="5348288" y="4032250"/>
            <a:ext cx="1066800" cy="1530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32367"/>
              <a:gd name="T2" fmla="*/ 18725 w 21600"/>
              <a:gd name="T3" fmla="*/ 32367 h 32367"/>
              <a:gd name="T4" fmla="*/ 0 w 21600"/>
              <a:gd name="T5" fmla="*/ 21600 h 32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236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78"/>
                  <a:pt x="20608" y="29091"/>
                  <a:pt x="18725" y="32367"/>
                </a:cubicBezTo>
              </a:path>
              <a:path w="21600" h="3236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78"/>
                  <a:pt x="20608" y="29091"/>
                  <a:pt x="18725" y="32367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0" name="Line 10"/>
          <p:cNvSpPr>
            <a:spLocks noChangeShapeType="1"/>
          </p:cNvSpPr>
          <p:nvPr/>
        </p:nvSpPr>
        <p:spPr bwMode="auto">
          <a:xfrm flipH="1" flipV="1">
            <a:off x="5029200" y="5334000"/>
            <a:ext cx="304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1" name="Line 11"/>
          <p:cNvSpPr>
            <a:spLocks noChangeShapeType="1"/>
          </p:cNvSpPr>
          <p:nvPr/>
        </p:nvSpPr>
        <p:spPr bwMode="auto">
          <a:xfrm>
            <a:off x="6019800" y="304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2" name="Line 12"/>
          <p:cNvSpPr>
            <a:spLocks noChangeShapeType="1"/>
          </p:cNvSpPr>
          <p:nvPr/>
        </p:nvSpPr>
        <p:spPr bwMode="auto">
          <a:xfrm>
            <a:off x="6172200" y="3886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 flipV="1">
            <a:off x="5791200" y="3276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4" name="Arc 14"/>
          <p:cNvSpPr>
            <a:spLocks/>
          </p:cNvSpPr>
          <p:nvPr/>
        </p:nvSpPr>
        <p:spPr bwMode="auto">
          <a:xfrm rot="10570806">
            <a:off x="5791200" y="3406775"/>
            <a:ext cx="808038" cy="373063"/>
          </a:xfrm>
          <a:custGeom>
            <a:avLst/>
            <a:gdLst>
              <a:gd name="G0" fmla="+- 0 0 0"/>
              <a:gd name="G1" fmla="+- 12879 0 0"/>
              <a:gd name="G2" fmla="+- 21600 0 0"/>
              <a:gd name="T0" fmla="*/ 17341 w 21600"/>
              <a:gd name="T1" fmla="*/ 0 h 17533"/>
              <a:gd name="T2" fmla="*/ 21093 w 21600"/>
              <a:gd name="T3" fmla="*/ 17533 h 17533"/>
              <a:gd name="T4" fmla="*/ 0 w 21600"/>
              <a:gd name="T5" fmla="*/ 12879 h 17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533" fill="none" extrusionOk="0">
                <a:moveTo>
                  <a:pt x="17340" y="0"/>
                </a:moveTo>
                <a:cubicBezTo>
                  <a:pt x="20106" y="3724"/>
                  <a:pt x="21600" y="8240"/>
                  <a:pt x="21600" y="12879"/>
                </a:cubicBezTo>
                <a:cubicBezTo>
                  <a:pt x="21600" y="14444"/>
                  <a:pt x="21429" y="16004"/>
                  <a:pt x="21092" y="17532"/>
                </a:cubicBezTo>
              </a:path>
              <a:path w="21600" h="17533" stroke="0" extrusionOk="0">
                <a:moveTo>
                  <a:pt x="17340" y="0"/>
                </a:moveTo>
                <a:cubicBezTo>
                  <a:pt x="20106" y="3724"/>
                  <a:pt x="21600" y="8240"/>
                  <a:pt x="21600" y="12879"/>
                </a:cubicBezTo>
                <a:cubicBezTo>
                  <a:pt x="21600" y="14444"/>
                  <a:pt x="21429" y="16004"/>
                  <a:pt x="21092" y="17532"/>
                </a:cubicBezTo>
                <a:lnTo>
                  <a:pt x="0" y="1287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5" name="Arc 15"/>
          <p:cNvSpPr>
            <a:spLocks/>
          </p:cNvSpPr>
          <p:nvPr/>
        </p:nvSpPr>
        <p:spPr bwMode="auto">
          <a:xfrm>
            <a:off x="2590800" y="3429000"/>
            <a:ext cx="785813" cy="911225"/>
          </a:xfrm>
          <a:custGeom>
            <a:avLst/>
            <a:gdLst>
              <a:gd name="G0" fmla="+- 0 0 0"/>
              <a:gd name="G1" fmla="+- 21529 0 0"/>
              <a:gd name="G2" fmla="+- 21600 0 0"/>
              <a:gd name="T0" fmla="*/ 1748 w 18562"/>
              <a:gd name="T1" fmla="*/ 0 h 21529"/>
              <a:gd name="T2" fmla="*/ 18562 w 18562"/>
              <a:gd name="T3" fmla="*/ 10484 h 21529"/>
              <a:gd name="T4" fmla="*/ 0 w 18562"/>
              <a:gd name="T5" fmla="*/ 21529 h 21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562" h="21529" fill="none" extrusionOk="0">
                <a:moveTo>
                  <a:pt x="1748" y="-1"/>
                </a:moveTo>
                <a:cubicBezTo>
                  <a:pt x="8719" y="565"/>
                  <a:pt x="14985" y="4472"/>
                  <a:pt x="18562" y="10483"/>
                </a:cubicBezTo>
              </a:path>
              <a:path w="18562" h="21529" stroke="0" extrusionOk="0">
                <a:moveTo>
                  <a:pt x="1748" y="-1"/>
                </a:moveTo>
                <a:cubicBezTo>
                  <a:pt x="8719" y="565"/>
                  <a:pt x="14985" y="4472"/>
                  <a:pt x="18562" y="10483"/>
                </a:cubicBezTo>
                <a:lnTo>
                  <a:pt x="0" y="21529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6" name="Arc 16"/>
          <p:cNvSpPr>
            <a:spLocks/>
          </p:cNvSpPr>
          <p:nvPr/>
        </p:nvSpPr>
        <p:spPr bwMode="auto">
          <a:xfrm rot="3658881">
            <a:off x="2671762" y="4338638"/>
            <a:ext cx="919163" cy="776288"/>
          </a:xfrm>
          <a:custGeom>
            <a:avLst/>
            <a:gdLst>
              <a:gd name="G0" fmla="+- 0 0 0"/>
              <a:gd name="G1" fmla="+- 18352 0 0"/>
              <a:gd name="G2" fmla="+- 21600 0 0"/>
              <a:gd name="T0" fmla="*/ 11391 w 21583"/>
              <a:gd name="T1" fmla="*/ 0 h 18352"/>
              <a:gd name="T2" fmla="*/ 21583 w 21583"/>
              <a:gd name="T3" fmla="*/ 17505 h 18352"/>
              <a:gd name="T4" fmla="*/ 0 w 21583"/>
              <a:gd name="T5" fmla="*/ 18352 h 18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83" h="18352" fill="none" extrusionOk="0">
                <a:moveTo>
                  <a:pt x="11391" y="-1"/>
                </a:moveTo>
                <a:cubicBezTo>
                  <a:pt x="17483" y="3781"/>
                  <a:pt x="21302" y="10339"/>
                  <a:pt x="21583" y="17504"/>
                </a:cubicBezTo>
              </a:path>
              <a:path w="21583" h="18352" stroke="0" extrusionOk="0">
                <a:moveTo>
                  <a:pt x="11391" y="-1"/>
                </a:moveTo>
                <a:cubicBezTo>
                  <a:pt x="17483" y="3781"/>
                  <a:pt x="21302" y="10339"/>
                  <a:pt x="21583" y="17504"/>
                </a:cubicBezTo>
                <a:lnTo>
                  <a:pt x="0" y="18352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 flipH="1">
            <a:off x="2895600" y="5257800"/>
            <a:ext cx="228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 flipH="1">
            <a:off x="2590800" y="34290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3048000" y="685800"/>
            <a:ext cx="333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0" u="none">
                <a:latin typeface="Arial" pitchFamily="34" charset="0"/>
              </a:rPr>
              <a:t>Lapper Motion</a:t>
            </a:r>
          </a:p>
        </p:txBody>
      </p:sp>
      <p:sp>
        <p:nvSpPr>
          <p:cNvPr id="235540" name="Oval 20"/>
          <p:cNvSpPr>
            <a:spLocks noChangeArrowheads="1"/>
          </p:cNvSpPr>
          <p:nvPr/>
        </p:nvSpPr>
        <p:spPr bwMode="auto">
          <a:xfrm>
            <a:off x="4572000" y="3200400"/>
            <a:ext cx="1143000" cy="1143000"/>
          </a:xfrm>
          <a:prstGeom prst="ellipse">
            <a:avLst/>
          </a:prstGeom>
          <a:solidFill>
            <a:srgbClr val="EDAE1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41" name="Oval 21"/>
          <p:cNvSpPr>
            <a:spLocks noChangeArrowheads="1"/>
          </p:cNvSpPr>
          <p:nvPr/>
        </p:nvSpPr>
        <p:spPr bwMode="auto">
          <a:xfrm>
            <a:off x="2133600" y="5486400"/>
            <a:ext cx="685800" cy="685800"/>
          </a:xfrm>
          <a:prstGeom prst="ellipse">
            <a:avLst/>
          </a:prstGeom>
          <a:solidFill>
            <a:srgbClr val="2E0EE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648200" y="3429000"/>
            <a:ext cx="107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u="none">
                <a:latin typeface="Arial" pitchFamily="34" charset="0"/>
              </a:rPr>
              <a:t>Loading</a:t>
            </a:r>
          </a:p>
          <a:p>
            <a:pPr algn="ctr"/>
            <a:r>
              <a:rPr lang="en-US" sz="1800" b="1" i="0" u="none">
                <a:latin typeface="Arial" pitchFamily="34" charset="0"/>
              </a:rPr>
              <a:t>Mass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3886200" y="4572000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i="0" u="none">
                <a:latin typeface="Arial" pitchFamily="34" charset="0"/>
              </a:rPr>
              <a:t>Rotating</a:t>
            </a:r>
          </a:p>
          <a:p>
            <a:pPr algn="ctr"/>
            <a:r>
              <a:rPr lang="en-US" sz="2000" b="1" i="0" u="none">
                <a:latin typeface="Arial" pitchFamily="34" charset="0"/>
              </a:rPr>
              <a:t>Micro-Abrasive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7543800" y="3962400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0" u="none">
                <a:latin typeface="Arial" pitchFamily="34" charset="0"/>
              </a:rPr>
              <a:t>Ball Joint</a:t>
            </a:r>
          </a:p>
        </p:txBody>
      </p:sp>
      <p:sp>
        <p:nvSpPr>
          <p:cNvPr id="235545" name="Line 25"/>
          <p:cNvSpPr>
            <a:spLocks noChangeShapeType="1"/>
          </p:cNvSpPr>
          <p:nvPr/>
        </p:nvSpPr>
        <p:spPr bwMode="auto">
          <a:xfrm flipH="1" flipV="1">
            <a:off x="6248400" y="3505200"/>
            <a:ext cx="1295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7696200" y="2943225"/>
            <a:ext cx="1214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0" u="none">
                <a:latin typeface="Arial" pitchFamily="34" charset="0"/>
              </a:rPr>
              <a:t>Rotating</a:t>
            </a:r>
          </a:p>
          <a:p>
            <a:r>
              <a:rPr lang="en-US" sz="2000" b="1" i="0" u="none">
                <a:latin typeface="Arial" pitchFamily="34" charset="0"/>
              </a:rPr>
              <a:t>Puck</a:t>
            </a:r>
          </a:p>
        </p:txBody>
      </p:sp>
      <p:sp>
        <p:nvSpPr>
          <p:cNvPr id="235547" name="Line 27"/>
          <p:cNvSpPr>
            <a:spLocks noChangeShapeType="1"/>
          </p:cNvSpPr>
          <p:nvPr/>
        </p:nvSpPr>
        <p:spPr bwMode="auto">
          <a:xfrm flipH="1">
            <a:off x="6400800" y="3124200"/>
            <a:ext cx="1219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7200" y="54864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0" u="none">
                <a:latin typeface="Arial" pitchFamily="34" charset="0"/>
              </a:rPr>
              <a:t>Timer</a:t>
            </a:r>
          </a:p>
        </p:txBody>
      </p:sp>
      <p:sp>
        <p:nvSpPr>
          <p:cNvPr id="235549" name="Line 29"/>
          <p:cNvSpPr>
            <a:spLocks noChangeShapeType="1"/>
          </p:cNvSpPr>
          <p:nvPr/>
        </p:nvSpPr>
        <p:spPr bwMode="auto">
          <a:xfrm>
            <a:off x="1524000" y="5715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0" name="Rectangle 30"/>
          <p:cNvSpPr>
            <a:spLocks noChangeArrowheads="1"/>
          </p:cNvSpPr>
          <p:nvPr/>
        </p:nvSpPr>
        <p:spPr bwMode="auto">
          <a:xfrm rot="-919544">
            <a:off x="4191000" y="4114800"/>
            <a:ext cx="158750" cy="374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1" name="Oval 31"/>
          <p:cNvSpPr>
            <a:spLocks noChangeArrowheads="1"/>
          </p:cNvSpPr>
          <p:nvPr/>
        </p:nvSpPr>
        <p:spPr bwMode="auto">
          <a:xfrm>
            <a:off x="4114800" y="396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2" name="Line 32"/>
          <p:cNvSpPr>
            <a:spLocks noChangeShapeType="1"/>
          </p:cNvSpPr>
          <p:nvPr/>
        </p:nvSpPr>
        <p:spPr bwMode="auto">
          <a:xfrm>
            <a:off x="3200400" y="3124200"/>
            <a:ext cx="10668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304800" y="2895600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0" u="none">
                <a:latin typeface="Arial" pitchFamily="34" charset="0"/>
              </a:rPr>
              <a:t>Blow-off Jet</a:t>
            </a:r>
          </a:p>
        </p:txBody>
      </p:sp>
      <p:sp>
        <p:nvSpPr>
          <p:cNvPr id="235554" name="Line 34"/>
          <p:cNvSpPr>
            <a:spLocks noChangeShapeType="1"/>
          </p:cNvSpPr>
          <p:nvPr/>
        </p:nvSpPr>
        <p:spPr bwMode="auto">
          <a:xfrm>
            <a:off x="1828800" y="31242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304800" y="2057400"/>
            <a:ext cx="2974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0" u="none">
                <a:solidFill>
                  <a:srgbClr val="2E0EEE"/>
                </a:solidFill>
                <a:latin typeface="Arial" pitchFamily="34" charset="0"/>
              </a:rPr>
              <a:t>Oscillating Lapper Arm</a:t>
            </a:r>
          </a:p>
        </p:txBody>
      </p:sp>
      <p:sp>
        <p:nvSpPr>
          <p:cNvPr id="235556" name="Line 36"/>
          <p:cNvSpPr>
            <a:spLocks noChangeShapeType="1"/>
          </p:cNvSpPr>
          <p:nvPr/>
        </p:nvSpPr>
        <p:spPr bwMode="auto">
          <a:xfrm>
            <a:off x="3352800" y="2286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7" name="Line 37"/>
          <p:cNvSpPr>
            <a:spLocks noChangeShapeType="1"/>
          </p:cNvSpPr>
          <p:nvPr/>
        </p:nvSpPr>
        <p:spPr bwMode="auto">
          <a:xfrm>
            <a:off x="4800600" y="2286000"/>
            <a:ext cx="12192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4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5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6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7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8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9" name="Picture 1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0" name="Picture 1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1" name="Picture 1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2" name="Picture 2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3" name="Picture 2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6" name="Picture 2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7" name="Picture 25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8" name="Picture 26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9" name="Picture 27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0" name="Picture 28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1" name="Picture 29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2" name="Picture 30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3" name="Picture 31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066800" y="1828800"/>
            <a:ext cx="705485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4" name="Picture 32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5" name="Picture 33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6" name="Picture 34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7" name="Picture 35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8" name="Picture 36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49" name="Picture 37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0" name="Picture 38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1" name="Picture 39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2" name="Picture 40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3" name="Picture 41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4" name="Picture 42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5" name="Picture 43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6" name="Picture 44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7" name="Picture 45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8" name="Picture 46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59" name="Picture 47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60" name="Picture 48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61" name="Picture 49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62" name="Picture 50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63" name="Picture 51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64" name="Picture 52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65" name="Picture 53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1066800" y="1828800"/>
            <a:ext cx="6910388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752600" y="1219200"/>
            <a:ext cx="6019800" cy="533400"/>
            <a:chOff x="0" y="432"/>
            <a:chExt cx="4608" cy="336"/>
          </a:xfrm>
        </p:grpSpPr>
        <p:sp>
          <p:nvSpPr>
            <p:cNvPr id="192567" name="Rectangle 55"/>
            <p:cNvSpPr>
              <a:spLocks noChangeArrowheads="1"/>
            </p:cNvSpPr>
            <p:nvPr/>
          </p:nvSpPr>
          <p:spPr bwMode="auto">
            <a:xfrm>
              <a:off x="0" y="432"/>
              <a:ext cx="460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568" name="Line 56"/>
            <p:cNvSpPr>
              <a:spLocks noChangeShapeType="1"/>
            </p:cNvSpPr>
            <p:nvPr/>
          </p:nvSpPr>
          <p:spPr bwMode="auto">
            <a:xfrm>
              <a:off x="4608" y="6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569" name="Line 57"/>
            <p:cNvSpPr>
              <a:spLocks noChangeShapeType="1"/>
            </p:cNvSpPr>
            <p:nvPr/>
          </p:nvSpPr>
          <p:spPr bwMode="auto">
            <a:xfrm>
              <a:off x="4032" y="6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570" name="Line 58"/>
            <p:cNvSpPr>
              <a:spLocks noChangeShapeType="1"/>
            </p:cNvSpPr>
            <p:nvPr/>
          </p:nvSpPr>
          <p:spPr bwMode="auto">
            <a:xfrm>
              <a:off x="2880" y="6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571" name="Line 59"/>
            <p:cNvSpPr>
              <a:spLocks noChangeShapeType="1"/>
            </p:cNvSpPr>
            <p:nvPr/>
          </p:nvSpPr>
          <p:spPr bwMode="auto">
            <a:xfrm>
              <a:off x="1152" y="6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572" name="Line 60"/>
            <p:cNvSpPr>
              <a:spLocks noChangeShapeType="1"/>
            </p:cNvSpPr>
            <p:nvPr/>
          </p:nvSpPr>
          <p:spPr bwMode="auto">
            <a:xfrm>
              <a:off x="2304" y="6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573" name="Line 61"/>
            <p:cNvSpPr>
              <a:spLocks noChangeShapeType="1"/>
            </p:cNvSpPr>
            <p:nvPr/>
          </p:nvSpPr>
          <p:spPr bwMode="auto">
            <a:xfrm>
              <a:off x="3456" y="6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574" name="Line 62"/>
            <p:cNvSpPr>
              <a:spLocks noChangeShapeType="1"/>
            </p:cNvSpPr>
            <p:nvPr/>
          </p:nvSpPr>
          <p:spPr bwMode="auto">
            <a:xfrm>
              <a:off x="1728" y="6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575" name="Line 63"/>
            <p:cNvSpPr>
              <a:spLocks noChangeShapeType="1"/>
            </p:cNvSpPr>
            <p:nvPr/>
          </p:nvSpPr>
          <p:spPr bwMode="auto">
            <a:xfrm>
              <a:off x="2" y="6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576" name="Line 64"/>
            <p:cNvSpPr>
              <a:spLocks noChangeShapeType="1"/>
            </p:cNvSpPr>
            <p:nvPr/>
          </p:nvSpPr>
          <p:spPr bwMode="auto">
            <a:xfrm>
              <a:off x="576" y="6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799" name="Text Box 65"/>
          <p:cNvSpPr txBox="1">
            <a:spLocks noChangeArrowheads="1"/>
          </p:cNvSpPr>
          <p:nvPr/>
        </p:nvSpPr>
        <p:spPr bwMode="auto">
          <a:xfrm>
            <a:off x="1600200" y="1676400"/>
            <a:ext cx="466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</a:rPr>
              <a:t>0</a:t>
            </a:r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1800" i="0" u="none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31800" name="Text Box 66"/>
          <p:cNvSpPr txBox="1">
            <a:spLocks noChangeArrowheads="1"/>
          </p:cNvSpPr>
          <p:nvPr/>
        </p:nvSpPr>
        <p:spPr bwMode="auto">
          <a:xfrm>
            <a:off x="2286000" y="1676400"/>
            <a:ext cx="50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</a:rPr>
              <a:t>10</a:t>
            </a:r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31801" name="Text Box 67"/>
          <p:cNvSpPr txBox="1">
            <a:spLocks noChangeArrowheads="1"/>
          </p:cNvSpPr>
          <p:nvPr/>
        </p:nvSpPr>
        <p:spPr bwMode="auto">
          <a:xfrm>
            <a:off x="5334000" y="1676400"/>
            <a:ext cx="50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</a:rPr>
              <a:t>50</a:t>
            </a:r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31802" name="Text Box 68"/>
          <p:cNvSpPr txBox="1">
            <a:spLocks noChangeArrowheads="1"/>
          </p:cNvSpPr>
          <p:nvPr/>
        </p:nvSpPr>
        <p:spPr bwMode="auto">
          <a:xfrm>
            <a:off x="6096000" y="1676400"/>
            <a:ext cx="50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</a:rPr>
              <a:t>60</a:t>
            </a:r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31803" name="Text Box 69"/>
          <p:cNvSpPr txBox="1">
            <a:spLocks noChangeArrowheads="1"/>
          </p:cNvSpPr>
          <p:nvPr/>
        </p:nvSpPr>
        <p:spPr bwMode="auto">
          <a:xfrm>
            <a:off x="6858000" y="1676400"/>
            <a:ext cx="50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</a:rPr>
              <a:t>70</a:t>
            </a:r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31804" name="Text Box 70"/>
          <p:cNvSpPr txBox="1">
            <a:spLocks noChangeArrowheads="1"/>
          </p:cNvSpPr>
          <p:nvPr/>
        </p:nvSpPr>
        <p:spPr bwMode="auto">
          <a:xfrm>
            <a:off x="7620000" y="1676400"/>
            <a:ext cx="50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</a:rPr>
              <a:t>80</a:t>
            </a:r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31805" name="Text Box 71"/>
          <p:cNvSpPr txBox="1">
            <a:spLocks noChangeArrowheads="1"/>
          </p:cNvSpPr>
          <p:nvPr/>
        </p:nvSpPr>
        <p:spPr bwMode="auto">
          <a:xfrm>
            <a:off x="3048000" y="1676400"/>
            <a:ext cx="50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</a:rPr>
              <a:t>20</a:t>
            </a:r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31806" name="Text Box 72"/>
          <p:cNvSpPr txBox="1">
            <a:spLocks noChangeArrowheads="1"/>
          </p:cNvSpPr>
          <p:nvPr/>
        </p:nvSpPr>
        <p:spPr bwMode="auto">
          <a:xfrm>
            <a:off x="3810000" y="1676400"/>
            <a:ext cx="50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</a:rPr>
              <a:t>30</a:t>
            </a:r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31807" name="Text Box 73"/>
          <p:cNvSpPr txBox="1">
            <a:spLocks noChangeArrowheads="1"/>
          </p:cNvSpPr>
          <p:nvPr/>
        </p:nvSpPr>
        <p:spPr bwMode="auto">
          <a:xfrm>
            <a:off x="4572000" y="1676400"/>
            <a:ext cx="504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</a:rPr>
              <a:t>40</a:t>
            </a:r>
            <a:r>
              <a:rPr lang="en-US" sz="1600" i="0" u="none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192586" name="Rectangle 74"/>
          <p:cNvSpPr>
            <a:spLocks noChangeArrowheads="1"/>
          </p:cNvSpPr>
          <p:nvPr/>
        </p:nvSpPr>
        <p:spPr bwMode="auto">
          <a:xfrm>
            <a:off x="17526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87" name="Rectangle 75"/>
          <p:cNvSpPr>
            <a:spLocks noChangeArrowheads="1"/>
          </p:cNvSpPr>
          <p:nvPr/>
        </p:nvSpPr>
        <p:spPr bwMode="auto">
          <a:xfrm>
            <a:off x="19050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88" name="Rectangle 76"/>
          <p:cNvSpPr>
            <a:spLocks noChangeArrowheads="1"/>
          </p:cNvSpPr>
          <p:nvPr/>
        </p:nvSpPr>
        <p:spPr bwMode="auto">
          <a:xfrm>
            <a:off x="20574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89" name="Rectangle 77"/>
          <p:cNvSpPr>
            <a:spLocks noChangeArrowheads="1"/>
          </p:cNvSpPr>
          <p:nvPr/>
        </p:nvSpPr>
        <p:spPr bwMode="auto">
          <a:xfrm>
            <a:off x="22098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0" name="Rectangle 78"/>
          <p:cNvSpPr>
            <a:spLocks noChangeArrowheads="1"/>
          </p:cNvSpPr>
          <p:nvPr/>
        </p:nvSpPr>
        <p:spPr bwMode="auto">
          <a:xfrm>
            <a:off x="23622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1" name="Rectangle 79"/>
          <p:cNvSpPr>
            <a:spLocks noChangeArrowheads="1"/>
          </p:cNvSpPr>
          <p:nvPr/>
        </p:nvSpPr>
        <p:spPr bwMode="auto">
          <a:xfrm>
            <a:off x="25146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2" name="Rectangle 80"/>
          <p:cNvSpPr>
            <a:spLocks noChangeArrowheads="1"/>
          </p:cNvSpPr>
          <p:nvPr/>
        </p:nvSpPr>
        <p:spPr bwMode="auto">
          <a:xfrm>
            <a:off x="26670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3" name="Rectangle 81"/>
          <p:cNvSpPr>
            <a:spLocks noChangeArrowheads="1"/>
          </p:cNvSpPr>
          <p:nvPr/>
        </p:nvSpPr>
        <p:spPr bwMode="auto">
          <a:xfrm>
            <a:off x="28194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4" name="Rectangle 82"/>
          <p:cNvSpPr>
            <a:spLocks noChangeArrowheads="1"/>
          </p:cNvSpPr>
          <p:nvPr/>
        </p:nvSpPr>
        <p:spPr bwMode="auto">
          <a:xfrm>
            <a:off x="29718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5" name="Rectangle 83"/>
          <p:cNvSpPr>
            <a:spLocks noChangeArrowheads="1"/>
          </p:cNvSpPr>
          <p:nvPr/>
        </p:nvSpPr>
        <p:spPr bwMode="auto">
          <a:xfrm>
            <a:off x="31242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6" name="Rectangle 84"/>
          <p:cNvSpPr>
            <a:spLocks noChangeArrowheads="1"/>
          </p:cNvSpPr>
          <p:nvPr/>
        </p:nvSpPr>
        <p:spPr bwMode="auto">
          <a:xfrm>
            <a:off x="32766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7" name="Rectangle 85"/>
          <p:cNvSpPr>
            <a:spLocks noChangeArrowheads="1"/>
          </p:cNvSpPr>
          <p:nvPr/>
        </p:nvSpPr>
        <p:spPr bwMode="auto">
          <a:xfrm>
            <a:off x="34290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8" name="Rectangle 86"/>
          <p:cNvSpPr>
            <a:spLocks noChangeArrowheads="1"/>
          </p:cNvSpPr>
          <p:nvPr/>
        </p:nvSpPr>
        <p:spPr bwMode="auto">
          <a:xfrm>
            <a:off x="35814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599" name="Rectangle 87"/>
          <p:cNvSpPr>
            <a:spLocks noChangeArrowheads="1"/>
          </p:cNvSpPr>
          <p:nvPr/>
        </p:nvSpPr>
        <p:spPr bwMode="auto">
          <a:xfrm>
            <a:off x="37338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0" name="Rectangle 88"/>
          <p:cNvSpPr>
            <a:spLocks noChangeArrowheads="1"/>
          </p:cNvSpPr>
          <p:nvPr/>
        </p:nvSpPr>
        <p:spPr bwMode="auto">
          <a:xfrm>
            <a:off x="38862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1" name="Rectangle 89"/>
          <p:cNvSpPr>
            <a:spLocks noChangeArrowheads="1"/>
          </p:cNvSpPr>
          <p:nvPr/>
        </p:nvSpPr>
        <p:spPr bwMode="auto">
          <a:xfrm>
            <a:off x="4038600" y="1219200"/>
            <a:ext cx="762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2" name="Rectangle 90"/>
          <p:cNvSpPr>
            <a:spLocks noChangeArrowheads="1"/>
          </p:cNvSpPr>
          <p:nvPr/>
        </p:nvSpPr>
        <p:spPr bwMode="auto">
          <a:xfrm>
            <a:off x="4114800" y="1219200"/>
            <a:ext cx="762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3" name="Rectangle 91"/>
          <p:cNvSpPr>
            <a:spLocks noChangeArrowheads="1"/>
          </p:cNvSpPr>
          <p:nvPr/>
        </p:nvSpPr>
        <p:spPr bwMode="auto">
          <a:xfrm>
            <a:off x="4191000" y="1219200"/>
            <a:ext cx="762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4" name="Rectangle 92"/>
          <p:cNvSpPr>
            <a:spLocks noChangeArrowheads="1"/>
          </p:cNvSpPr>
          <p:nvPr/>
        </p:nvSpPr>
        <p:spPr bwMode="auto">
          <a:xfrm>
            <a:off x="42672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5" name="Rectangle 93"/>
          <p:cNvSpPr>
            <a:spLocks noChangeArrowheads="1"/>
          </p:cNvSpPr>
          <p:nvPr/>
        </p:nvSpPr>
        <p:spPr bwMode="auto">
          <a:xfrm>
            <a:off x="44196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6" name="Rectangle 94"/>
          <p:cNvSpPr>
            <a:spLocks noChangeArrowheads="1"/>
          </p:cNvSpPr>
          <p:nvPr/>
        </p:nvSpPr>
        <p:spPr bwMode="auto">
          <a:xfrm>
            <a:off x="44958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7" name="Rectangle 95"/>
          <p:cNvSpPr>
            <a:spLocks noChangeArrowheads="1"/>
          </p:cNvSpPr>
          <p:nvPr/>
        </p:nvSpPr>
        <p:spPr bwMode="auto">
          <a:xfrm>
            <a:off x="45720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8" name="Rectangle 96"/>
          <p:cNvSpPr>
            <a:spLocks noChangeArrowheads="1"/>
          </p:cNvSpPr>
          <p:nvPr/>
        </p:nvSpPr>
        <p:spPr bwMode="auto">
          <a:xfrm>
            <a:off x="46482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09" name="Rectangle 97"/>
          <p:cNvSpPr>
            <a:spLocks noChangeArrowheads="1"/>
          </p:cNvSpPr>
          <p:nvPr/>
        </p:nvSpPr>
        <p:spPr bwMode="auto">
          <a:xfrm>
            <a:off x="47244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0" name="Rectangle 98"/>
          <p:cNvSpPr>
            <a:spLocks noChangeArrowheads="1"/>
          </p:cNvSpPr>
          <p:nvPr/>
        </p:nvSpPr>
        <p:spPr bwMode="auto">
          <a:xfrm>
            <a:off x="48006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1" name="Rectangle 99"/>
          <p:cNvSpPr>
            <a:spLocks noChangeArrowheads="1"/>
          </p:cNvSpPr>
          <p:nvPr/>
        </p:nvSpPr>
        <p:spPr bwMode="auto">
          <a:xfrm>
            <a:off x="4876800" y="1219200"/>
            <a:ext cx="762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2" name="Rectangle 100"/>
          <p:cNvSpPr>
            <a:spLocks noChangeArrowheads="1"/>
          </p:cNvSpPr>
          <p:nvPr/>
        </p:nvSpPr>
        <p:spPr bwMode="auto">
          <a:xfrm>
            <a:off x="4953000" y="1219200"/>
            <a:ext cx="762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3" name="Rectangle 101"/>
          <p:cNvSpPr>
            <a:spLocks noChangeArrowheads="1"/>
          </p:cNvSpPr>
          <p:nvPr/>
        </p:nvSpPr>
        <p:spPr bwMode="auto">
          <a:xfrm>
            <a:off x="5029200" y="1219200"/>
            <a:ext cx="762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4" name="Rectangle 102"/>
          <p:cNvSpPr>
            <a:spLocks noChangeArrowheads="1"/>
          </p:cNvSpPr>
          <p:nvPr/>
        </p:nvSpPr>
        <p:spPr bwMode="auto">
          <a:xfrm>
            <a:off x="5105400" y="1219200"/>
            <a:ext cx="762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5" name="Rectangle 103"/>
          <p:cNvSpPr>
            <a:spLocks noChangeArrowheads="1"/>
          </p:cNvSpPr>
          <p:nvPr/>
        </p:nvSpPr>
        <p:spPr bwMode="auto">
          <a:xfrm>
            <a:off x="5181600" y="1219200"/>
            <a:ext cx="762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6" name="Rectangle 104"/>
          <p:cNvSpPr>
            <a:spLocks noChangeArrowheads="1"/>
          </p:cNvSpPr>
          <p:nvPr/>
        </p:nvSpPr>
        <p:spPr bwMode="auto">
          <a:xfrm>
            <a:off x="5257800" y="1219200"/>
            <a:ext cx="1524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7" name="Rectangle 105"/>
          <p:cNvSpPr>
            <a:spLocks noChangeArrowheads="1"/>
          </p:cNvSpPr>
          <p:nvPr/>
        </p:nvSpPr>
        <p:spPr bwMode="auto">
          <a:xfrm>
            <a:off x="5410200" y="1219200"/>
            <a:ext cx="762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8" name="Rectangle 106"/>
          <p:cNvSpPr>
            <a:spLocks noChangeArrowheads="1"/>
          </p:cNvSpPr>
          <p:nvPr/>
        </p:nvSpPr>
        <p:spPr bwMode="auto">
          <a:xfrm>
            <a:off x="54864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19" name="Rectangle 107"/>
          <p:cNvSpPr>
            <a:spLocks noChangeArrowheads="1"/>
          </p:cNvSpPr>
          <p:nvPr/>
        </p:nvSpPr>
        <p:spPr bwMode="auto">
          <a:xfrm>
            <a:off x="55626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0" name="Rectangle 108"/>
          <p:cNvSpPr>
            <a:spLocks noChangeArrowheads="1"/>
          </p:cNvSpPr>
          <p:nvPr/>
        </p:nvSpPr>
        <p:spPr bwMode="auto">
          <a:xfrm>
            <a:off x="56388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1" name="Rectangle 109"/>
          <p:cNvSpPr>
            <a:spLocks noChangeArrowheads="1"/>
          </p:cNvSpPr>
          <p:nvPr/>
        </p:nvSpPr>
        <p:spPr bwMode="auto">
          <a:xfrm>
            <a:off x="57150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2" name="Rectangle 110"/>
          <p:cNvSpPr>
            <a:spLocks noChangeArrowheads="1"/>
          </p:cNvSpPr>
          <p:nvPr/>
        </p:nvSpPr>
        <p:spPr bwMode="auto">
          <a:xfrm>
            <a:off x="57912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3" name="Rectangle 111"/>
          <p:cNvSpPr>
            <a:spLocks noChangeArrowheads="1"/>
          </p:cNvSpPr>
          <p:nvPr/>
        </p:nvSpPr>
        <p:spPr bwMode="auto">
          <a:xfrm>
            <a:off x="5867400" y="1219200"/>
            <a:ext cx="762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4" name="Rectangle 112"/>
          <p:cNvSpPr>
            <a:spLocks noChangeArrowheads="1"/>
          </p:cNvSpPr>
          <p:nvPr/>
        </p:nvSpPr>
        <p:spPr bwMode="auto">
          <a:xfrm>
            <a:off x="5943600" y="1219200"/>
            <a:ext cx="762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5" name="Rectangle 113"/>
          <p:cNvSpPr>
            <a:spLocks noChangeArrowheads="1"/>
          </p:cNvSpPr>
          <p:nvPr/>
        </p:nvSpPr>
        <p:spPr bwMode="auto">
          <a:xfrm>
            <a:off x="6019800" y="1219200"/>
            <a:ext cx="762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6096000" y="1219200"/>
            <a:ext cx="762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7" name="Rectangle 115"/>
          <p:cNvSpPr>
            <a:spLocks noChangeArrowheads="1"/>
          </p:cNvSpPr>
          <p:nvPr/>
        </p:nvSpPr>
        <p:spPr bwMode="auto">
          <a:xfrm>
            <a:off x="61722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8" name="Rectangle 116"/>
          <p:cNvSpPr>
            <a:spLocks noChangeArrowheads="1"/>
          </p:cNvSpPr>
          <p:nvPr/>
        </p:nvSpPr>
        <p:spPr bwMode="auto">
          <a:xfrm>
            <a:off x="63246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29" name="Rectangle 117"/>
          <p:cNvSpPr>
            <a:spLocks noChangeArrowheads="1"/>
          </p:cNvSpPr>
          <p:nvPr/>
        </p:nvSpPr>
        <p:spPr bwMode="auto">
          <a:xfrm>
            <a:off x="64770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30" name="Rectangle 118"/>
          <p:cNvSpPr>
            <a:spLocks noChangeArrowheads="1"/>
          </p:cNvSpPr>
          <p:nvPr/>
        </p:nvSpPr>
        <p:spPr bwMode="auto">
          <a:xfrm>
            <a:off x="6629400" y="1219200"/>
            <a:ext cx="2286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31" name="Rectangle 119"/>
          <p:cNvSpPr>
            <a:spLocks noChangeArrowheads="1"/>
          </p:cNvSpPr>
          <p:nvPr/>
        </p:nvSpPr>
        <p:spPr bwMode="auto">
          <a:xfrm>
            <a:off x="68580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32" name="Rectangle 120"/>
          <p:cNvSpPr>
            <a:spLocks noChangeArrowheads="1"/>
          </p:cNvSpPr>
          <p:nvPr/>
        </p:nvSpPr>
        <p:spPr bwMode="auto">
          <a:xfrm>
            <a:off x="70104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33" name="Rectangle 121"/>
          <p:cNvSpPr>
            <a:spLocks noChangeArrowheads="1"/>
          </p:cNvSpPr>
          <p:nvPr/>
        </p:nvSpPr>
        <p:spPr bwMode="auto">
          <a:xfrm>
            <a:off x="71628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34" name="Rectangle 122"/>
          <p:cNvSpPr>
            <a:spLocks noChangeArrowheads="1"/>
          </p:cNvSpPr>
          <p:nvPr/>
        </p:nvSpPr>
        <p:spPr bwMode="auto">
          <a:xfrm>
            <a:off x="73152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35" name="Rectangle 123"/>
          <p:cNvSpPr>
            <a:spLocks noChangeArrowheads="1"/>
          </p:cNvSpPr>
          <p:nvPr/>
        </p:nvSpPr>
        <p:spPr bwMode="auto">
          <a:xfrm>
            <a:off x="74676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36" name="Rectangle 124"/>
          <p:cNvSpPr>
            <a:spLocks noChangeArrowheads="1"/>
          </p:cNvSpPr>
          <p:nvPr/>
        </p:nvSpPr>
        <p:spPr bwMode="auto">
          <a:xfrm>
            <a:off x="7620000" y="1219200"/>
            <a:ext cx="1524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37" name="Rectangle 125"/>
          <p:cNvSpPr>
            <a:spLocks noChangeArrowheads="1"/>
          </p:cNvSpPr>
          <p:nvPr/>
        </p:nvSpPr>
        <p:spPr bwMode="auto">
          <a:xfrm>
            <a:off x="7772400" y="1219200"/>
            <a:ext cx="762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38" name="Text Box 126"/>
          <p:cNvSpPr txBox="1">
            <a:spLocks noChangeArrowheads="1"/>
          </p:cNvSpPr>
          <p:nvPr/>
        </p:nvSpPr>
        <p:spPr bwMode="auto">
          <a:xfrm>
            <a:off x="2422525" y="8763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 u="none">
                <a:solidFill>
                  <a:schemeClr val="accent2"/>
                </a:solidFill>
                <a:latin typeface="Times New Roman" pitchFamily="18" charset="0"/>
              </a:rPr>
              <a:t>PolyProp</a:t>
            </a:r>
          </a:p>
        </p:txBody>
      </p:sp>
      <p:sp>
        <p:nvSpPr>
          <p:cNvPr id="192639" name="Text Box 127"/>
          <p:cNvSpPr txBox="1">
            <a:spLocks noChangeArrowheads="1"/>
          </p:cNvSpPr>
          <p:nvPr/>
        </p:nvSpPr>
        <p:spPr bwMode="auto">
          <a:xfrm>
            <a:off x="4572000" y="53340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 u="none">
                <a:latin typeface="Times New Roman" pitchFamily="18" charset="0"/>
              </a:rPr>
              <a:t>Transition</a:t>
            </a:r>
          </a:p>
        </p:txBody>
      </p:sp>
      <p:sp>
        <p:nvSpPr>
          <p:cNvPr id="192640" name="Text Box 128"/>
          <p:cNvSpPr txBox="1">
            <a:spLocks noChangeArrowheads="1"/>
          </p:cNvSpPr>
          <p:nvPr/>
        </p:nvSpPr>
        <p:spPr bwMode="auto">
          <a:xfrm>
            <a:off x="6324600" y="8382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 u="none">
                <a:solidFill>
                  <a:schemeClr val="accent2"/>
                </a:solidFill>
                <a:latin typeface="Times New Roman" pitchFamily="18" charset="0"/>
              </a:rPr>
              <a:t>PolyProp</a:t>
            </a:r>
          </a:p>
        </p:txBody>
      </p:sp>
      <p:sp>
        <p:nvSpPr>
          <p:cNvPr id="192641" name="Text Box 129"/>
          <p:cNvSpPr txBox="1">
            <a:spLocks noChangeArrowheads="1"/>
          </p:cNvSpPr>
          <p:nvPr/>
        </p:nvSpPr>
        <p:spPr bwMode="auto">
          <a:xfrm>
            <a:off x="4724400" y="838200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 u="none">
                <a:solidFill>
                  <a:srgbClr val="FF0000"/>
                </a:solidFill>
                <a:latin typeface="Times New Roman" pitchFamily="18" charset="0"/>
              </a:rPr>
              <a:t>EVOH</a:t>
            </a:r>
          </a:p>
        </p:txBody>
      </p:sp>
      <p:sp>
        <p:nvSpPr>
          <p:cNvPr id="192642" name="Line 130"/>
          <p:cNvSpPr>
            <a:spLocks noChangeShapeType="1"/>
          </p:cNvSpPr>
          <p:nvPr/>
        </p:nvSpPr>
        <p:spPr bwMode="auto">
          <a:xfrm flipH="1">
            <a:off x="4648200" y="838200"/>
            <a:ext cx="76200" cy="304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643" name="Line 131"/>
          <p:cNvSpPr>
            <a:spLocks noChangeShapeType="1"/>
          </p:cNvSpPr>
          <p:nvPr/>
        </p:nvSpPr>
        <p:spPr bwMode="auto">
          <a:xfrm>
            <a:off x="5562600" y="838200"/>
            <a:ext cx="76200" cy="304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38200" y="86380"/>
            <a:ext cx="7816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EA"/>
                </a:solidFill>
              </a:rPr>
              <a:t>Successive Spectra Measured as a Function of Depth</a:t>
            </a:r>
            <a:endParaRPr lang="en-US" sz="2800" dirty="0">
              <a:solidFill>
                <a:srgbClr val="0000E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9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9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9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9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9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9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9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0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9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9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9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9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19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19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19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9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19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500"/>
                                        <p:tgtEl>
                                          <p:spTgt spid="19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19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19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19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19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19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9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19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19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19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2" dur="500"/>
                                        <p:tgtEl>
                                          <p:spTgt spid="19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19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19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19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6" dur="500"/>
                                        <p:tgtEl>
                                          <p:spTgt spid="19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4" dur="500"/>
                                        <p:tgtEl>
                                          <p:spTgt spid="19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1500"/>
                            </p:stCondLst>
                            <p:childTnLst>
                              <p:par>
                                <p:cTn id="3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500"/>
                                        <p:tgtEl>
                                          <p:spTgt spid="19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0" dur="500"/>
                                        <p:tgtEl>
                                          <p:spTgt spid="19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22500"/>
                            </p:stCondLst>
                            <p:childTnLst>
                              <p:par>
                                <p:cTn id="3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19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6" dur="500"/>
                                        <p:tgtEl>
                                          <p:spTgt spid="19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3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4" dur="500"/>
                                        <p:tgtEl>
                                          <p:spTgt spid="19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2" dur="500"/>
                                        <p:tgtEl>
                                          <p:spTgt spid="19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0" dur="500"/>
                                        <p:tgtEl>
                                          <p:spTgt spid="19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25000"/>
                            </p:stCondLst>
                            <p:childTnLst>
                              <p:par>
                                <p:cTn id="4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8" dur="500"/>
                                        <p:tgtEl>
                                          <p:spTgt spid="19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86" grpId="0" animBg="1"/>
      <p:bldP spid="192587" grpId="0" animBg="1"/>
      <p:bldP spid="192588" grpId="0" animBg="1"/>
      <p:bldP spid="192589" grpId="0" animBg="1"/>
      <p:bldP spid="192590" grpId="0" animBg="1"/>
      <p:bldP spid="192591" grpId="0" animBg="1"/>
      <p:bldP spid="192592" grpId="0" animBg="1"/>
      <p:bldP spid="192593" grpId="0" animBg="1"/>
      <p:bldP spid="192594" grpId="0" animBg="1"/>
      <p:bldP spid="192595" grpId="0" animBg="1"/>
      <p:bldP spid="192596" grpId="0" animBg="1"/>
      <p:bldP spid="192597" grpId="0" animBg="1"/>
      <p:bldP spid="192598" grpId="0" animBg="1"/>
      <p:bldP spid="192599" grpId="0" animBg="1"/>
      <p:bldP spid="192600" grpId="0" animBg="1"/>
      <p:bldP spid="192601" grpId="0" animBg="1"/>
      <p:bldP spid="192602" grpId="0" animBg="1"/>
      <p:bldP spid="192603" grpId="0" animBg="1"/>
      <p:bldP spid="192604" grpId="0" animBg="1"/>
      <p:bldP spid="192605" grpId="0" animBg="1"/>
      <p:bldP spid="192606" grpId="0" animBg="1"/>
      <p:bldP spid="192607" grpId="0" animBg="1"/>
      <p:bldP spid="192608" grpId="0" animBg="1"/>
      <p:bldP spid="192609" grpId="0" animBg="1"/>
      <p:bldP spid="192610" grpId="0" animBg="1"/>
      <p:bldP spid="192611" grpId="0" animBg="1"/>
      <p:bldP spid="192612" grpId="0" animBg="1"/>
      <p:bldP spid="192613" grpId="0" animBg="1"/>
      <p:bldP spid="192614" grpId="0" animBg="1"/>
      <p:bldP spid="192615" grpId="0" animBg="1"/>
      <p:bldP spid="192616" grpId="0" animBg="1"/>
      <p:bldP spid="192617" grpId="0" animBg="1"/>
      <p:bldP spid="192618" grpId="0" animBg="1"/>
      <p:bldP spid="192619" grpId="0" animBg="1"/>
      <p:bldP spid="192620" grpId="0" animBg="1"/>
      <p:bldP spid="192621" grpId="0" animBg="1"/>
      <p:bldP spid="192622" grpId="0" animBg="1"/>
      <p:bldP spid="192623" grpId="0" animBg="1"/>
      <p:bldP spid="192624" grpId="0" animBg="1"/>
      <p:bldP spid="192625" grpId="0" animBg="1"/>
      <p:bldP spid="192626" grpId="0" animBg="1"/>
      <p:bldP spid="192627" grpId="0" animBg="1"/>
      <p:bldP spid="192628" grpId="0" animBg="1"/>
      <p:bldP spid="192629" grpId="0" animBg="1"/>
      <p:bldP spid="192630" grpId="0" animBg="1"/>
      <p:bldP spid="192631" grpId="0" animBg="1"/>
      <p:bldP spid="192632" grpId="0" animBg="1"/>
      <p:bldP spid="192633" grpId="0" animBg="1"/>
      <p:bldP spid="192634" grpId="0" animBg="1"/>
      <p:bldP spid="192635" grpId="0" animBg="1"/>
      <p:bldP spid="192636" grpId="0" animBg="1"/>
      <p:bldP spid="192637" grpId="0" animBg="1"/>
      <p:bldP spid="192638" grpId="0"/>
      <p:bldP spid="192639" grpId="0"/>
      <p:bldP spid="192640" grpId="0"/>
      <p:bldP spid="1926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27037"/>
            <a:ext cx="8229600" cy="868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  <a:latin typeface="Arial" pitchFamily="34" charset="0"/>
              </a:rPr>
              <a:t>PAS Analysis of Composite Scorching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76400"/>
            <a:ext cx="7924800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  <a:cs typeface="Times New Roman" pitchFamily="18" charset="0"/>
              </a:rPr>
              <a:t>Scorching occurs when jet exhaust strikes nearby aircraft (navy carrier decks).</a:t>
            </a:r>
          </a:p>
          <a:p>
            <a:pPr eaLnBrk="1" hangingPunct="1">
              <a:buFontTx/>
              <a:buNone/>
            </a:pPr>
            <a:endParaRPr lang="en-US" sz="1200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00FF"/>
                </a:solidFill>
              </a:rPr>
              <a:t>   Carbon fiber/BMI panel scorched with air stream at 617 </a:t>
            </a:r>
            <a:r>
              <a:rPr lang="en-US" dirty="0" smtClean="0">
                <a:solidFill>
                  <a:srgbClr val="0000FF"/>
                </a:solidFill>
                <a:cs typeface="Times New Roman" pitchFamily="18" charset="0"/>
              </a:rPr>
              <a:t>°C for 15 seconds.  No visible change.</a:t>
            </a:r>
          </a:p>
          <a:p>
            <a:pPr eaLnBrk="1" hangingPunct="1">
              <a:buFontTx/>
              <a:buNone/>
            </a:pPr>
            <a:endParaRPr lang="en-US" sz="1200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00FF"/>
                </a:solidFill>
                <a:cs typeface="Times New Roman" pitchFamily="18" charset="0"/>
              </a:rPr>
              <a:t>   PA spectra taken as material removed by </a:t>
            </a:r>
            <a:r>
              <a:rPr lang="en-US" dirty="0" err="1" smtClean="0">
                <a:solidFill>
                  <a:srgbClr val="0000FF"/>
                </a:solidFill>
                <a:cs typeface="Times New Roman" pitchFamily="18" charset="0"/>
              </a:rPr>
              <a:t>microlapping</a:t>
            </a:r>
            <a:r>
              <a:rPr lang="en-US" dirty="0" smtClean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 eaLnBrk="1" hangingPunct="1"/>
            <a:endParaRPr lang="en-US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endParaRPr lang="en-US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solidFill>
                  <a:srgbClr val="0000FF"/>
                </a:solidFill>
                <a:latin typeface="Arial" pitchFamily="34" charset="0"/>
              </a:rPr>
              <a:t>PA Spectra Taken During Microlapping of Scorched Area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19200"/>
            <a:ext cx="6397625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</a:rPr>
              <a:t>Peak Height Ratios versus Depth into Scorch</a:t>
            </a:r>
          </a:p>
        </p:txBody>
      </p:sp>
      <p:pic>
        <p:nvPicPr>
          <p:cNvPr id="34819" name="Picture 5" descr="Peak-Rati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8077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1355725" y="1068388"/>
            <a:ext cx="168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600200" y="1143000"/>
            <a:ext cx="665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none" dirty="0"/>
              <a:t>Damaged  </a:t>
            </a:r>
            <a:r>
              <a:rPr lang="en-US" sz="2400" u="none" dirty="0" smtClean="0"/>
              <a:t>           </a:t>
            </a:r>
            <a:r>
              <a:rPr lang="en-US" sz="2400" u="none" dirty="0"/>
              <a:t>Transition   </a:t>
            </a:r>
            <a:r>
              <a:rPr lang="en-US" sz="2400" u="none" dirty="0" smtClean="0"/>
              <a:t>        Undamaged    </a:t>
            </a:r>
            <a:endParaRPr lang="en-US" sz="2400" u="none" dirty="0"/>
          </a:p>
        </p:txBody>
      </p:sp>
      <p:sp>
        <p:nvSpPr>
          <p:cNvPr id="297990" name="AutoShape 6"/>
          <p:cNvSpPr>
            <a:spLocks noChangeArrowheads="1"/>
          </p:cNvSpPr>
          <p:nvPr/>
        </p:nvSpPr>
        <p:spPr bwMode="auto">
          <a:xfrm>
            <a:off x="2133600" y="1600200"/>
            <a:ext cx="6096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991" name="AutoShape 7"/>
          <p:cNvSpPr>
            <a:spLocks noChangeArrowheads="1"/>
          </p:cNvSpPr>
          <p:nvPr/>
        </p:nvSpPr>
        <p:spPr bwMode="auto">
          <a:xfrm>
            <a:off x="4114800" y="1600200"/>
            <a:ext cx="6096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992" name="AutoShape 8"/>
          <p:cNvSpPr>
            <a:spLocks noChangeArrowheads="1"/>
          </p:cNvSpPr>
          <p:nvPr/>
        </p:nvSpPr>
        <p:spPr bwMode="auto">
          <a:xfrm>
            <a:off x="6172200" y="1600200"/>
            <a:ext cx="6096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993" name="Rectangle 9"/>
          <p:cNvSpPr>
            <a:spLocks noChangeArrowheads="1"/>
          </p:cNvSpPr>
          <p:nvPr/>
        </p:nvSpPr>
        <p:spPr bwMode="auto">
          <a:xfrm>
            <a:off x="6934200" y="6019800"/>
            <a:ext cx="1143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10557</TotalTime>
  <Words>288</Words>
  <Application>Microsoft Office PowerPoint</Application>
  <PresentationFormat>On-screen Show (4:3)</PresentationFormat>
  <Paragraphs>79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Symbol</vt:lpstr>
      <vt:lpstr>Times New Roman</vt:lpstr>
      <vt:lpstr>Office Theme</vt:lpstr>
      <vt:lpstr>MicroLap Technology </vt:lpstr>
      <vt:lpstr>Depth Profiling Using the MicroLap Process</vt:lpstr>
      <vt:lpstr>MTEC MicroLapper and Thickness Gage</vt:lpstr>
      <vt:lpstr>PowerPoint Presentation</vt:lpstr>
      <vt:lpstr>PowerPoint Presentation</vt:lpstr>
      <vt:lpstr>PowerPoint Presentation</vt:lpstr>
      <vt:lpstr>PAS Analysis of Composite Scorching</vt:lpstr>
      <vt:lpstr>PA Spectra Taken During Microlapping of Scorched Area</vt:lpstr>
      <vt:lpstr>Peak Height Ratios versus Depth into Scorch</vt:lpstr>
      <vt:lpstr>Additional Information Can Be Found in the MTEC Applications Library: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Depth Profiling of Composition</dc:title>
  <dc:creator>John</dc:creator>
  <cp:lastModifiedBy>John McClelland</cp:lastModifiedBy>
  <cp:revision>6</cp:revision>
  <dcterms:created xsi:type="dcterms:W3CDTF">2011-07-27T18:49:52Z</dcterms:created>
  <dcterms:modified xsi:type="dcterms:W3CDTF">2017-04-28T03:19:21Z</dcterms:modified>
</cp:coreProperties>
</file>